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9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1AC0-DE1B-4C61-B565-24E94B289EFC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6FDF-4359-47DD-A105-0A1B646620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1AC0-DE1B-4C61-B565-24E94B289EFC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6FDF-4359-47DD-A105-0A1B646620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1AC0-DE1B-4C61-B565-24E94B289EFC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6FDF-4359-47DD-A105-0A1B646620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1AC0-DE1B-4C61-B565-24E94B289EFC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6FDF-4359-47DD-A105-0A1B646620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1AC0-DE1B-4C61-B565-24E94B289EFC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6FDF-4359-47DD-A105-0A1B646620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1AC0-DE1B-4C61-B565-24E94B289EFC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6FDF-4359-47DD-A105-0A1B646620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1AC0-DE1B-4C61-B565-24E94B289EFC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6FDF-4359-47DD-A105-0A1B646620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1AC0-DE1B-4C61-B565-24E94B289EFC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6FDF-4359-47DD-A105-0A1B646620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1AC0-DE1B-4C61-B565-24E94B289EFC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6FDF-4359-47DD-A105-0A1B646620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1AC0-DE1B-4C61-B565-24E94B289EFC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6FDF-4359-47DD-A105-0A1B646620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1AC0-DE1B-4C61-B565-24E94B289EFC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766FDF-4359-47DD-A105-0A1B646620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4D1AC0-DE1B-4C61-B565-24E94B289EFC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766FDF-4359-47DD-A105-0A1B646620F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4849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11236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/>
              <a:t>«ШМО </a:t>
            </a:r>
            <a:r>
              <a:rPr lang="ru-RU" sz="2400" b="1" dirty="0"/>
              <a:t>классных руководителей – как центр профессионального совершенствования классных </a:t>
            </a:r>
            <a:r>
              <a:rPr lang="ru-RU" sz="2400" b="1" dirty="0" smtClean="0"/>
              <a:t>руководителей»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dirty="0" err="1" smtClean="0"/>
              <a:t>Сибгатуллина</a:t>
            </a:r>
            <a:r>
              <a:rPr lang="ru-RU" dirty="0" smtClean="0"/>
              <a:t> Римма </a:t>
            </a:r>
            <a:r>
              <a:rPr lang="ru-RU" dirty="0" err="1" smtClean="0"/>
              <a:t>Равиловна</a:t>
            </a:r>
            <a:endParaRPr lang="ru-RU" dirty="0" smtClean="0"/>
          </a:p>
          <a:p>
            <a:r>
              <a:rPr lang="ru-RU" dirty="0" smtClean="0"/>
              <a:t>Руководитель</a:t>
            </a:r>
            <a:r>
              <a:rPr lang="ru-RU" b="1" dirty="0"/>
              <a:t> </a:t>
            </a:r>
            <a:r>
              <a:rPr lang="ru-RU" dirty="0"/>
              <a:t>ШМО классных руководителей </a:t>
            </a:r>
          </a:p>
        </p:txBody>
      </p:sp>
    </p:spTree>
    <p:extLst>
      <p:ext uri="{BB962C8B-B14F-4D97-AF65-F5344CB8AC3E}">
        <p14:creationId xmlns:p14="http://schemas.microsoft.com/office/powerpoint/2010/main" val="42889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«Классный руководитель– </a:t>
            </a:r>
            <a:r>
              <a:rPr lang="ru-RU" dirty="0"/>
              <a:t>2014»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Учитель биологии</a:t>
            </a:r>
          </a:p>
          <a:p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Сибгатуллина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Р.Р.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3" descr="S103621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516438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9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u="sng" dirty="0">
                <a:effectLst/>
              </a:rPr>
              <a:t>Наставничество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59340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умения применять теоретические знания в конкретной практической работе;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изучение передового педагогического опыта, </a:t>
            </a:r>
            <a:r>
              <a:rPr lang="ru-RU" sz="2800" dirty="0" smtClean="0"/>
              <a:t>приобретение </a:t>
            </a:r>
            <a:r>
              <a:rPr lang="ru-RU" sz="2800" dirty="0"/>
              <a:t>и совершенствование педагогических навыков воспитательной работы;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выявление профессионально значимых личностных качеств молодого специалиста.</a:t>
            </a:r>
          </a:p>
        </p:txBody>
      </p:sp>
    </p:spTree>
    <p:extLst>
      <p:ext uri="{BB962C8B-B14F-4D97-AF65-F5344CB8AC3E}">
        <p14:creationId xmlns:p14="http://schemas.microsoft.com/office/powerpoint/2010/main" val="21875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3322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3600" u="sng" dirty="0" smtClean="0"/>
              <a:t>Группа </a:t>
            </a:r>
            <a:br>
              <a:rPr lang="ru-RU" sz="3600" u="sng" dirty="0" smtClean="0"/>
            </a:br>
            <a:r>
              <a:rPr lang="ru-RU" sz="3600" u="sng" dirty="0" smtClean="0"/>
              <a:t>«</a:t>
            </a:r>
            <a:r>
              <a:rPr lang="ru-RU" sz="3600" u="sng" dirty="0"/>
              <a:t>По ступенькам к успеху»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1. Блок «Познаю и творю» </a:t>
            </a:r>
            <a:br>
              <a:rPr lang="ru-RU" sz="3600" dirty="0"/>
            </a:br>
            <a:r>
              <a:rPr lang="ru-RU" sz="3600" dirty="0"/>
              <a:t>2. Блок  «Умею сам, научу других»</a:t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6" descr="C:\Users\Гимназия\Desktop\5в\100_2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10" y="764704"/>
            <a:ext cx="3456384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3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05800" cy="5461216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/>
              <a:t>                    Классный </a:t>
            </a:r>
            <a:r>
              <a:rPr lang="ru-RU" sz="3600" b="1" u="sng" dirty="0"/>
              <a:t>руководитель </a:t>
            </a:r>
            <a:r>
              <a:rPr lang="ru-RU" sz="3600" b="1" dirty="0" smtClean="0"/>
              <a:t>–</a:t>
            </a:r>
            <a:r>
              <a:rPr lang="ru-RU" sz="3600" b="1" u="sng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-субъект </a:t>
            </a:r>
            <a:r>
              <a:rPr lang="ru-RU" sz="3600" dirty="0"/>
              <a:t>воспитания, как и его </a:t>
            </a:r>
            <a:r>
              <a:rPr lang="ru-RU" sz="3600" dirty="0" smtClean="0"/>
              <a:t>воспитанники</a:t>
            </a:r>
            <a:br>
              <a:rPr lang="ru-RU" sz="3600" dirty="0" smtClean="0"/>
            </a:br>
            <a:r>
              <a:rPr lang="ru-RU" sz="3600" dirty="0" smtClean="0"/>
              <a:t>-соучастник </a:t>
            </a:r>
            <a:r>
              <a:rPr lang="ru-RU" sz="3600" dirty="0"/>
              <a:t>деятельности </a:t>
            </a:r>
            <a:r>
              <a:rPr lang="ru-RU" sz="3600" dirty="0" smtClean="0"/>
              <a:t>детей </a:t>
            </a:r>
            <a:br>
              <a:rPr lang="ru-RU" sz="3600" dirty="0" smtClean="0"/>
            </a:br>
            <a:r>
              <a:rPr lang="ru-RU" sz="3600" dirty="0" smtClean="0"/>
              <a:t>-формирует </a:t>
            </a:r>
            <a:r>
              <a:rPr lang="ru-RU" sz="3600" dirty="0"/>
              <a:t>пространство самоопределения учащихся в отношении базовых ценностей </a:t>
            </a:r>
            <a:r>
              <a:rPr lang="ru-RU" sz="3600" dirty="0" smtClean="0"/>
              <a:t>общества </a:t>
            </a:r>
            <a:br>
              <a:rPr lang="ru-RU" sz="3600" dirty="0" smtClean="0"/>
            </a:br>
            <a:r>
              <a:rPr lang="ru-RU" sz="3600" dirty="0" smtClean="0"/>
              <a:t>-способствует  </a:t>
            </a:r>
            <a:r>
              <a:rPr lang="ru-RU" sz="3600" dirty="0"/>
              <a:t>развитию детско-взрослого </a:t>
            </a:r>
            <a:r>
              <a:rPr lang="ru-RU" sz="3600" dirty="0" smtClean="0"/>
              <a:t>сообщества </a:t>
            </a:r>
            <a:br>
              <a:rPr lang="ru-RU" sz="3600" dirty="0" smtClean="0"/>
            </a:br>
            <a:r>
              <a:rPr lang="ru-RU" sz="3600" dirty="0" smtClean="0"/>
              <a:t>-стараются  </a:t>
            </a:r>
            <a:r>
              <a:rPr lang="ru-RU" sz="3600" dirty="0"/>
              <a:t>найти правильные подходы к </a:t>
            </a:r>
            <a:r>
              <a:rPr lang="ru-RU" sz="3600" b="1"/>
              <a:t>каждому</a:t>
            </a:r>
            <a:r>
              <a:rPr lang="ru-RU" sz="3600"/>
              <a:t> </a:t>
            </a:r>
            <a:r>
              <a:rPr lang="ru-RU" sz="3600" smtClean="0"/>
              <a:t>воспитаннику </a:t>
            </a:r>
            <a:br>
              <a:rPr lang="ru-RU" sz="3600" smtClean="0"/>
            </a:br>
            <a:r>
              <a:rPr lang="ru-RU" sz="3600" smtClean="0"/>
              <a:t>-слышать </a:t>
            </a:r>
            <a:r>
              <a:rPr lang="ru-RU" sz="3600" b="1" dirty="0"/>
              <a:t>каждого</a:t>
            </a:r>
            <a:r>
              <a:rPr lang="ru-RU" sz="3600" dirty="0"/>
              <a:t> ребенка.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1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3140968"/>
            <a:ext cx="8856984" cy="360040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3"/>
            <a:ext cx="7408333" cy="3168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Когда начнешь: «Наш классный –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это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…»,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 То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нет достойнее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предмета.</a:t>
            </a:r>
          </a:p>
          <a:p>
            <a:pPr marL="0" indent="0" algn="r">
              <a:buNone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 Хоть имя это и воспето, и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уважаемо в веках,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И все же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есть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нам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что добавить,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Чтоб классного сейчас прославить,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  Который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держит, не сгибаясь,</a:t>
            </a:r>
          </a:p>
          <a:p>
            <a:pPr marL="0" indent="0" algn="r">
              <a:buNone/>
            </a:pP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Весь детский мир на собственных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          руках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444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772400" cy="36004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«</a:t>
            </a:r>
            <a:r>
              <a:rPr lang="ru-RU" sz="4000" dirty="0">
                <a:latin typeface="+mn-lt"/>
              </a:rPr>
              <a:t>Современные</a:t>
            </a:r>
            <a:r>
              <a:rPr lang="ru-RU" sz="4000" dirty="0"/>
              <a:t> образовательные технологии как фактор совершенствования форм и методов учебно-воспитательного процесса».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71600" y="908720"/>
            <a:ext cx="7272808" cy="939801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Тема работы методического объединения</a:t>
            </a:r>
            <a:endParaRPr lang="ru-RU" sz="2800" u="sn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 lvl="0" algn="l"/>
            <a:r>
              <a:rPr lang="ru-RU" sz="2800" dirty="0" smtClean="0"/>
              <a:t>                   </a:t>
            </a:r>
            <a:r>
              <a:rPr lang="ru-RU" sz="2800" u="sng" dirty="0" smtClean="0"/>
              <a:t>Организационные формы</a:t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dirty="0" smtClean="0"/>
              <a:t>1. Тематические </a:t>
            </a:r>
            <a:r>
              <a:rPr lang="ru-RU" sz="2800" dirty="0"/>
              <a:t>педагогические советы.</a:t>
            </a:r>
            <a:br>
              <a:rPr lang="ru-RU" sz="2800" dirty="0"/>
            </a:br>
            <a:r>
              <a:rPr lang="ru-RU" sz="2800" dirty="0" smtClean="0"/>
              <a:t>2. Школьные </a:t>
            </a:r>
            <a:r>
              <a:rPr lang="ru-RU" sz="2800" dirty="0"/>
              <a:t>методические объединения. </a:t>
            </a:r>
            <a:br>
              <a:rPr lang="ru-RU" sz="2800" dirty="0"/>
            </a:br>
            <a:r>
              <a:rPr lang="ru-RU" sz="2800" dirty="0" smtClean="0"/>
              <a:t>3. Работа</a:t>
            </a:r>
            <a:r>
              <a:rPr lang="ru-RU" sz="2800" dirty="0"/>
              <a:t>  по темам самообразования.</a:t>
            </a:r>
            <a:br>
              <a:rPr lang="ru-RU" sz="2800" dirty="0"/>
            </a:br>
            <a:r>
              <a:rPr lang="ru-RU" sz="2800" dirty="0" smtClean="0"/>
              <a:t>4. Открытые </a:t>
            </a:r>
            <a:r>
              <a:rPr lang="ru-RU" sz="2800" dirty="0"/>
              <a:t>уроки, их анализ. </a:t>
            </a:r>
            <a:br>
              <a:rPr lang="ru-RU" sz="2800" dirty="0"/>
            </a:br>
            <a:r>
              <a:rPr lang="ru-RU" sz="2800" dirty="0" smtClean="0"/>
              <a:t>5. Информационно-методическое </a:t>
            </a:r>
            <a:r>
              <a:rPr lang="ru-RU" sz="2800" dirty="0"/>
              <a:t>обслуживание учителей. </a:t>
            </a:r>
            <a:br>
              <a:rPr lang="ru-RU" sz="2800" dirty="0"/>
            </a:br>
            <a:r>
              <a:rPr lang="ru-RU" sz="2800" dirty="0"/>
              <a:t>6. </a:t>
            </a:r>
            <a:r>
              <a:rPr lang="ru-RU" sz="2800" dirty="0" smtClean="0"/>
              <a:t>Диагностика </a:t>
            </a:r>
            <a:r>
              <a:rPr lang="ru-RU" sz="2800" dirty="0"/>
              <a:t>педагогического профессионализма </a:t>
            </a:r>
            <a:br>
              <a:rPr lang="ru-RU" sz="2800" dirty="0"/>
            </a:br>
            <a:r>
              <a:rPr lang="ru-RU" sz="2800" dirty="0" smtClean="0"/>
              <a:t>7. Организация </a:t>
            </a:r>
            <a:r>
              <a:rPr lang="ru-RU" sz="2800" dirty="0"/>
              <a:t>и контроль курсовой подготовки учителей. </a:t>
            </a:r>
            <a:br>
              <a:rPr lang="ru-RU" sz="2800" dirty="0"/>
            </a:br>
            <a:r>
              <a:rPr lang="ru-RU" sz="2800" dirty="0" smtClean="0"/>
              <a:t>8. Участие </a:t>
            </a:r>
            <a:r>
              <a:rPr lang="ru-RU" sz="2800" dirty="0"/>
              <a:t>в конкурсах и конференциях.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36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 </a:t>
            </a:r>
            <a:r>
              <a:rPr lang="ru-RU" sz="3600" u="sng" dirty="0" smtClean="0">
                <a:latin typeface="+mn-lt"/>
              </a:rPr>
              <a:t>Педагогические советы</a:t>
            </a:r>
            <a:br>
              <a:rPr lang="ru-RU" sz="3600" u="sng" dirty="0" smtClean="0">
                <a:latin typeface="+mn-lt"/>
              </a:rPr>
            </a:br>
            <a:endParaRPr lang="ru-RU" sz="3600" u="sng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8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Национально-патриотическое воспитание учащихся МБОУ 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Гимназия №14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»», 2013 год </a:t>
            </a:r>
          </a:p>
          <a:p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«Внеурочная воспитательная деятельность сквозь призму ФГОС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», 2014 год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3" descr="S10362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168352" cy="23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6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u="sng" dirty="0" smtClean="0"/>
              <a:t>Направления деятельности</a:t>
            </a:r>
            <a:br>
              <a:rPr lang="ru-RU" sz="3100" b="1" i="1" u="sng" dirty="0" smtClean="0"/>
            </a:br>
            <a:r>
              <a:rPr lang="ru-RU" sz="3100" b="1" u="sng" dirty="0" smtClean="0"/>
              <a:t>ПРОГРАММЫ</a:t>
            </a:r>
            <a:r>
              <a:rPr lang="ru-RU" sz="3100" u="sng" dirty="0" smtClean="0"/>
              <a:t/>
            </a:r>
            <a:br>
              <a:rPr lang="ru-RU" sz="3100" u="sng" dirty="0" smtClean="0"/>
            </a:br>
            <a:r>
              <a:rPr lang="ru-RU" sz="3100" b="1" u="sng" dirty="0" smtClean="0"/>
              <a:t>«Патриотическое воспитание учащихся» 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2764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Духовно-нравственное 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Культурно- историческое 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Гражданско-правовое 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Военно-патриотическое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Экологическое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Успешно реализуется </a:t>
            </a:r>
            <a:br>
              <a:rPr lang="ru-RU" sz="3600" b="1" dirty="0" smtClean="0"/>
            </a:br>
            <a:r>
              <a:rPr lang="ru-RU" sz="3600" b="1" dirty="0" smtClean="0"/>
              <a:t>внеурочная деятельность в 1-3 классах</a:t>
            </a:r>
            <a:r>
              <a:rPr lang="ru-RU" sz="3600" dirty="0" smtClean="0"/>
              <a:t> 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</a:rPr>
              <a:t>положительная динамика использования учителями начальных классов учебно-методических разработок и материалов, разработанных в соответствии с ФГОС (тесты, дидактические материалы, контрольно-измерительный инструментарий);</a:t>
            </a:r>
          </a:p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</a:rPr>
              <a:t>использование учителями в работе современных образовательных технологий;</a:t>
            </a:r>
          </a:p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</a:rPr>
              <a:t>ориентация учителей начальных классах на организацию </a:t>
            </a:r>
            <a:r>
              <a:rPr lang="ru-RU" sz="3800" b="1" dirty="0" err="1" smtClean="0">
                <a:solidFill>
                  <a:schemeClr val="accent2">
                    <a:lumMod val="50000"/>
                  </a:schemeClr>
                </a:solidFill>
              </a:rPr>
              <a:t>здоровьесберегающей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</a:rPr>
              <a:t> среды;</a:t>
            </a:r>
          </a:p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</a:rPr>
              <a:t>осознание педагогами необходимости развивающих систем обучения;</a:t>
            </a:r>
          </a:p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</a:rPr>
              <a:t>возможность профессионального общения педагогов и обмена опытом с коллегами;</a:t>
            </a:r>
          </a:p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</a:rPr>
              <a:t>положительное отношение родителей обучающихся к организации внеурочной деятельности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8305800" cy="164479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                                          </a:t>
            </a:r>
            <a:r>
              <a:rPr lang="ru-RU" sz="2200" b="1" u="sng" dirty="0" smtClean="0">
                <a:effectLst/>
                <a:latin typeface="+mn-lt"/>
              </a:rPr>
              <a:t>Семинары</a:t>
            </a:r>
            <a:br>
              <a:rPr lang="ru-RU" sz="2200" b="1" u="sng" dirty="0" smtClean="0">
                <a:effectLst/>
                <a:latin typeface="+mn-lt"/>
              </a:rPr>
            </a:br>
            <a:r>
              <a:rPr lang="ru-RU" sz="2200" b="1" dirty="0" smtClean="0">
                <a:effectLst/>
                <a:latin typeface="+mn-lt"/>
              </a:rPr>
              <a:t/>
            </a:r>
            <a:br>
              <a:rPr lang="ru-RU" sz="2200" b="1" dirty="0" smtClean="0">
                <a:effectLst/>
                <a:latin typeface="+mn-lt"/>
              </a:rPr>
            </a:br>
            <a:r>
              <a:rPr lang="ru-RU" sz="2200" b="1" dirty="0" smtClean="0">
                <a:effectLst/>
                <a:latin typeface="+mn-lt"/>
              </a:rPr>
              <a:t>"Новые </a:t>
            </a:r>
            <a:r>
              <a:rPr lang="ru-RU" sz="2200" b="1" dirty="0">
                <a:effectLst/>
                <a:latin typeface="+mn-lt"/>
              </a:rPr>
              <a:t>подходы  в организации воспитательного процесса в классном </a:t>
            </a:r>
            <a:r>
              <a:rPr lang="ru-RU" sz="2200" b="1" dirty="0" smtClean="0">
                <a:effectLst/>
                <a:latin typeface="+mn-lt"/>
              </a:rPr>
              <a:t>коллективе"</a:t>
            </a:r>
            <a:br>
              <a:rPr lang="ru-RU" sz="2200" b="1" dirty="0" smtClean="0">
                <a:effectLst/>
                <a:latin typeface="+mn-lt"/>
              </a:rPr>
            </a:br>
            <a:r>
              <a:rPr lang="ru-RU" sz="2200" b="1" dirty="0" smtClean="0">
                <a:effectLst/>
                <a:latin typeface="+mn-lt"/>
              </a:rPr>
              <a:t>"</a:t>
            </a:r>
            <a:r>
              <a:rPr lang="ru-RU" sz="2200" b="1" dirty="0">
                <a:effectLst/>
                <a:latin typeface="+mn-lt"/>
              </a:rPr>
              <a:t>Роль классного руководителя в системе воспитания школьников в условиях реализации ФГОС второго поколения</a:t>
            </a:r>
            <a:r>
              <a:rPr lang="ru-RU" sz="2200" b="1" dirty="0" smtClean="0">
                <a:effectLst/>
                <a:latin typeface="+mn-lt"/>
              </a:rPr>
              <a:t>" </a:t>
            </a:r>
            <a:br>
              <a:rPr lang="ru-RU" sz="2200" b="1" dirty="0" smtClean="0">
                <a:effectLst/>
                <a:latin typeface="+mn-lt"/>
              </a:rPr>
            </a:br>
            <a:r>
              <a:rPr lang="ru-RU" sz="2200" b="1" dirty="0" smtClean="0">
                <a:effectLst/>
                <a:latin typeface="+mn-lt"/>
              </a:rPr>
              <a:t>"Воспитательные технологии </a:t>
            </a:r>
            <a:r>
              <a:rPr lang="ru-RU" sz="2200" b="1" dirty="0">
                <a:effectLst/>
                <a:latin typeface="+mn-lt"/>
              </a:rPr>
              <a:t> </a:t>
            </a:r>
            <a:r>
              <a:rPr lang="ru-RU" sz="2200" b="1" dirty="0" smtClean="0">
                <a:effectLst/>
                <a:latin typeface="+mn-lt"/>
              </a:rPr>
              <a:t>(</a:t>
            </a:r>
            <a:r>
              <a:rPr lang="ru-RU" sz="2200" b="1" dirty="0">
                <a:effectLst/>
                <a:latin typeface="+mn-lt"/>
              </a:rPr>
              <a:t>педагогическая мастерская)" </a:t>
            </a:r>
            <a:r>
              <a:rPr lang="ru-RU" sz="2200" b="1" dirty="0" smtClean="0">
                <a:effectLst/>
                <a:latin typeface="+mn-lt"/>
              </a:rPr>
              <a:t/>
            </a:r>
            <a:br>
              <a:rPr lang="ru-RU" sz="2200" b="1" dirty="0" smtClean="0">
                <a:effectLst/>
                <a:latin typeface="+mn-lt"/>
              </a:rPr>
            </a:br>
            <a:r>
              <a:rPr lang="ru-RU" sz="2200" b="1" dirty="0" smtClean="0">
                <a:effectLst/>
                <a:latin typeface="+mn-lt"/>
              </a:rPr>
              <a:t>"</a:t>
            </a:r>
            <a:r>
              <a:rPr lang="ru-RU" sz="2200" b="1" dirty="0">
                <a:effectLst/>
                <a:latin typeface="+mn-lt"/>
              </a:rPr>
              <a:t>Профилактика </a:t>
            </a:r>
            <a:r>
              <a:rPr lang="ru-RU" sz="2200" b="1" dirty="0" smtClean="0">
                <a:effectLst/>
                <a:latin typeface="+mn-lt"/>
              </a:rPr>
              <a:t>дивиантного </a:t>
            </a:r>
            <a:r>
              <a:rPr lang="ru-RU" sz="2200" b="1" dirty="0">
                <a:effectLst/>
                <a:latin typeface="+mn-lt"/>
              </a:rPr>
              <a:t>поведения".</a:t>
            </a:r>
            <a:endParaRPr lang="ru-RU" sz="2200" b="1" dirty="0">
              <a:latin typeface="+mn-lt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314">
            <a:off x="355715" y="473663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66"/>
          <a:stretch/>
        </p:blipFill>
        <p:spPr bwMode="auto">
          <a:xfrm rot="555163">
            <a:off x="6552997" y="495948"/>
            <a:ext cx="2227709" cy="242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30536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3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+mn-lt"/>
              </a:rPr>
              <a:t>Районный конкурс «Классный руководитель года-2012»</a:t>
            </a:r>
            <a:endParaRPr lang="ru-RU" dirty="0">
              <a:latin typeface="+mn-lt"/>
            </a:endParaRPr>
          </a:p>
        </p:txBody>
      </p:sp>
      <p:pic>
        <p:nvPicPr>
          <p:cNvPr id="3" name="Picture 5" descr="E:\фотографии\IMG_3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92906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3105835"/>
            <a:ext cx="30963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Учитель русского языка и литературы Гарипова Л.Д. – </a:t>
            </a:r>
            <a:r>
              <a:rPr lang="ru-RU" altLang="ru-RU" sz="4400" b="1" dirty="0" smtClean="0">
                <a:solidFill>
                  <a:srgbClr val="C00000"/>
                </a:solidFill>
                <a:effectLst/>
              </a:rPr>
              <a:t>1 </a:t>
            </a:r>
            <a:r>
              <a:rPr lang="ru-RU" altLang="ru-RU" sz="2800" b="1" dirty="0" smtClean="0">
                <a:solidFill>
                  <a:srgbClr val="C00000"/>
                </a:solidFill>
                <a:effectLst/>
              </a:rPr>
              <a:t>место</a:t>
            </a:r>
            <a:endParaRPr lang="ru-RU" altLang="ru-RU" sz="2800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36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254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«Современные образовательные технологии как фактор совершенствования форм и методов учебно-воспитательного процесса». </vt:lpstr>
      <vt:lpstr>                   Организационные формы  1. Тематические педагогические советы. 2. Школьные методические объединения.  3. Работа  по темам самообразования. 4. Открытые уроки, их анализ.  5. Информационно-методическое обслуживание учителей.  6. Диагностика педагогического профессионализма  7. Организация и контроль курсовой подготовки учителей.  8. Участие в конкурсах и конференциях. </vt:lpstr>
      <vt:lpstr> Педагогические советы </vt:lpstr>
      <vt:lpstr>  Направления деятельности ПРОГРАММЫ «Патриотическое воспитание учащихся»  </vt:lpstr>
      <vt:lpstr>Успешно реализуется  внеурочная деятельность в 1-3 классах  </vt:lpstr>
      <vt:lpstr>                                                  Семинары  "Новые подходы  в организации воспитательного процесса в классном коллективе" "Роль классного руководителя в системе воспитания школьников в условиях реализации ФГОС второго поколения"  "Воспитательные технологии  (педагогическая мастерская)"  "Профилактика дивиантного поведения".</vt:lpstr>
      <vt:lpstr>Районный конкурс «Классный руководитель года-2012»</vt:lpstr>
      <vt:lpstr>«Классный руководитель– 2014» </vt:lpstr>
      <vt:lpstr>Наставничество</vt:lpstr>
      <vt:lpstr> Группа  «По ступенькам к успеху»   1. Блок «Познаю и творю»  2. Блок  «Умею сам, научу других»  </vt:lpstr>
      <vt:lpstr>                    Классный руководитель –  -субъект воспитания, как и его воспитанники -соучастник деятельности детей  -формирует пространство самоопределения учащихся в отношении базовых ценностей общества  -способствует  развитию детско-взрослого сообщества  -стараются  найти правильные подходы к каждому воспитаннику  -слышать каждого ребенка.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Гимназия №14</cp:lastModifiedBy>
  <cp:revision>18</cp:revision>
  <dcterms:created xsi:type="dcterms:W3CDTF">2014-12-17T20:23:21Z</dcterms:created>
  <dcterms:modified xsi:type="dcterms:W3CDTF">2014-12-18T05:43:39Z</dcterms:modified>
</cp:coreProperties>
</file>